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60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9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0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6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3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3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4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0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5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5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4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1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cid98239/dnb-2017.html#lien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sti.ac-bordeaux.fr/techno/epc_technologie/Evaluation-C4-5eme-Habitat-Conteneur-OTSCIS-21-FE1_Croqui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2" y="1873435"/>
            <a:ext cx="8915399" cy="2262781"/>
          </a:xfrm>
        </p:spPr>
        <p:txBody>
          <a:bodyPr/>
          <a:lstStyle/>
          <a:p>
            <a:r>
              <a:rPr lang="fr-FR" sz="4000" b="1" dirty="0" smtClean="0"/>
              <a:t>Technologie</a:t>
            </a:r>
            <a:r>
              <a:rPr lang="fr-FR" b="1" dirty="0" smtClean="0"/>
              <a:t> 4ème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9212" y="4146999"/>
            <a:ext cx="8915399" cy="208062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Réussir</a:t>
            </a:r>
            <a:r>
              <a:rPr lang="fr-FR" dirty="0" smtClean="0"/>
              <a:t> en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b="1" dirty="0" smtClean="0"/>
              <a:t>projets de l’année </a:t>
            </a:r>
            <a:r>
              <a:rPr lang="fr-FR" dirty="0" smtClean="0"/>
              <a:t>de 4</a:t>
            </a:r>
            <a:r>
              <a:rPr lang="fr-FR" baseline="30000" dirty="0" smtClean="0"/>
              <a:t>ème</a:t>
            </a:r>
            <a:r>
              <a:rPr lang="fr-FR" dirty="0" smtClean="0"/>
              <a:t> et les </a:t>
            </a:r>
            <a:r>
              <a:rPr lang="fr-FR" b="1" dirty="0" smtClean="0"/>
              <a:t>centres d’intérêts </a:t>
            </a:r>
            <a:r>
              <a:rPr lang="fr-FR" dirty="0" smtClean="0"/>
              <a:t>étudiés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26 compétences </a:t>
            </a:r>
            <a:r>
              <a:rPr lang="fr-FR" dirty="0" smtClean="0"/>
              <a:t>dans</a:t>
            </a:r>
            <a:r>
              <a:rPr lang="fr-FR" b="1" dirty="0" smtClean="0"/>
              <a:t> 4 thématiques </a:t>
            </a:r>
            <a:r>
              <a:rPr lang="fr-FR" dirty="0" smtClean="0"/>
              <a:t>complémentaires au Cycle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Méthodes des travail </a:t>
            </a:r>
            <a:r>
              <a:rPr lang="fr-FR" dirty="0" smtClean="0"/>
              <a:t>de l’année et </a:t>
            </a:r>
            <a:r>
              <a:rPr lang="fr-FR" b="1" dirty="0" smtClean="0"/>
              <a:t>matériels attendus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b="1" dirty="0" smtClean="0"/>
              <a:t>évaluations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111286" y="4455192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</a:rPr>
              <a:t>Cycle 4</a:t>
            </a:r>
          </a:p>
        </p:txBody>
      </p:sp>
    </p:spTree>
    <p:extLst>
      <p:ext uri="{BB962C8B-B14F-4D97-AF65-F5344CB8AC3E}">
        <p14:creationId xmlns:p14="http://schemas.microsoft.com/office/powerpoint/2010/main" val="7595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Réussir en Technologie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9649" y="5120153"/>
            <a:ext cx="7454551" cy="382385"/>
          </a:xfrm>
        </p:spPr>
        <p:txBody>
          <a:bodyPr/>
          <a:lstStyle/>
          <a:p>
            <a:r>
              <a:rPr lang="fr-FR" dirty="0" smtClean="0"/>
              <a:t>Faire preuve de </a:t>
            </a:r>
            <a:r>
              <a:rPr lang="fr-FR" b="1" dirty="0" smtClean="0"/>
              <a:t>politesse</a:t>
            </a:r>
            <a:r>
              <a:rPr lang="fr-FR" dirty="0" smtClean="0"/>
              <a:t> et être </a:t>
            </a:r>
            <a:r>
              <a:rPr lang="fr-FR" b="1" dirty="0" smtClean="0"/>
              <a:t>respectueux</a:t>
            </a:r>
            <a:r>
              <a:rPr lang="fr-FR" dirty="0" smtClean="0"/>
              <a:t> des autres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>
                <a:solidFill>
                  <a:schemeClr val="bg2"/>
                </a:solidFill>
              </a:rPr>
              <a:t>4</a:t>
            </a:r>
            <a:r>
              <a:rPr lang="fr-FR" sz="1400" b="1" dirty="0" smtClean="0">
                <a:solidFill>
                  <a:schemeClr val="bg2"/>
                </a:solidFill>
              </a:rPr>
              <a:t>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289649" y="5508285"/>
            <a:ext cx="7984487" cy="56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Prendre la parole </a:t>
            </a:r>
            <a:r>
              <a:rPr lang="fr-FR" dirty="0" smtClean="0"/>
              <a:t>pour </a:t>
            </a:r>
            <a:r>
              <a:rPr lang="fr-FR" b="1" dirty="0" smtClean="0"/>
              <a:t>participer en classe </a:t>
            </a:r>
            <a:r>
              <a:rPr lang="fr-FR" dirty="0" smtClean="0"/>
              <a:t>de manière régulière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2592924" y="1263827"/>
            <a:ext cx="6228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réussir en classe, quelques règles sont à respecter :</a:t>
            </a: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620" y="1791337"/>
            <a:ext cx="6145900" cy="3072950"/>
          </a:xfrm>
          <a:prstGeom prst="rect">
            <a:avLst/>
          </a:prstGeom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3289649" y="5915535"/>
            <a:ext cx="8902351" cy="564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Accéder régulièrement au </a:t>
            </a:r>
            <a:r>
              <a:rPr lang="fr-FR" b="1" dirty="0" smtClean="0"/>
              <a:t>site internet </a:t>
            </a:r>
            <a:r>
              <a:rPr lang="fr-FR" dirty="0" smtClean="0"/>
              <a:t>et avoir un </a:t>
            </a:r>
            <a:r>
              <a:rPr lang="fr-FR" b="1" dirty="0" smtClean="0"/>
              <a:t>cahier numérique </a:t>
            </a:r>
            <a:r>
              <a:rPr lang="fr-FR" dirty="0" smtClean="0"/>
              <a:t>bien tenu</a:t>
            </a:r>
            <a:endParaRPr lang="fr-FR" sz="1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3289649" y="6293009"/>
            <a:ext cx="7984487" cy="56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S’investir</a:t>
            </a:r>
            <a:r>
              <a:rPr lang="fr-FR" dirty="0" smtClean="0"/>
              <a:t> dans les travaux de </a:t>
            </a:r>
            <a:r>
              <a:rPr lang="fr-FR" b="1" dirty="0" smtClean="0"/>
              <a:t>groupe en classe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2100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5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 et centres d’intérêts – 4ème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318054"/>
            <a:ext cx="8159158" cy="510746"/>
          </a:xfrm>
        </p:spPr>
        <p:txBody>
          <a:bodyPr/>
          <a:lstStyle/>
          <a:p>
            <a:r>
              <a:rPr lang="fr-FR" b="1" dirty="0"/>
              <a:t>Projet « Concours </a:t>
            </a:r>
            <a:r>
              <a:rPr lang="fr-FR" b="1" dirty="0" smtClean="0"/>
              <a:t>de pilotage et programmation de drone</a:t>
            </a:r>
            <a:r>
              <a:rPr lang="fr-FR" b="1" dirty="0"/>
              <a:t> »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>
                <a:solidFill>
                  <a:schemeClr val="bg2"/>
                </a:solidFill>
              </a:rPr>
              <a:t>4</a:t>
            </a:r>
            <a:r>
              <a:rPr lang="fr-FR" sz="1400" b="1" dirty="0" smtClean="0">
                <a:solidFill>
                  <a:schemeClr val="bg2"/>
                </a:solidFill>
              </a:rPr>
              <a:t>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441673" y="3547057"/>
            <a:ext cx="4680272" cy="58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Projet « </a:t>
            </a:r>
            <a:r>
              <a:rPr lang="fr-FR" b="1" dirty="0" smtClean="0"/>
              <a:t>Crée ton jeu vidéo !</a:t>
            </a:r>
            <a:r>
              <a:rPr lang="fr-FR" b="1" dirty="0" smtClean="0"/>
              <a:t> »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7654323" y="5926787"/>
            <a:ext cx="4089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Participer à un concours </a:t>
            </a:r>
            <a:r>
              <a:rPr lang="fr-FR" sz="1400" dirty="0" smtClean="0"/>
              <a:t>académique de création de jeu vidéo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Designer</a:t>
            </a:r>
            <a:r>
              <a:rPr lang="fr-FR" sz="1400" dirty="0" smtClean="0"/>
              <a:t> et </a:t>
            </a:r>
            <a:r>
              <a:rPr lang="fr-FR" sz="1400" b="1" dirty="0" smtClean="0"/>
              <a:t>p</a:t>
            </a:r>
            <a:r>
              <a:rPr lang="fr-FR" sz="1400" b="1" dirty="0" smtClean="0"/>
              <a:t>rogrammer</a:t>
            </a:r>
            <a:r>
              <a:rPr lang="fr-FR" sz="1400" dirty="0" smtClean="0"/>
              <a:t> un </a:t>
            </a:r>
            <a:r>
              <a:rPr lang="fr-FR" sz="1400" b="1" dirty="0" smtClean="0"/>
              <a:t>jeu vidéo</a:t>
            </a:r>
            <a:endParaRPr lang="fr-FR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2696145" y="5789620"/>
            <a:ext cx="43673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Découvrir l’évolution du drone </a:t>
            </a:r>
            <a:r>
              <a:rPr lang="fr-FR" sz="1400" dirty="0" smtClean="0"/>
              <a:t>dans l’histoire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Piloter et programmer </a:t>
            </a:r>
            <a:r>
              <a:rPr lang="fr-FR" sz="1400" dirty="0" smtClean="0"/>
              <a:t>des </a:t>
            </a:r>
            <a:r>
              <a:rPr lang="fr-FR" sz="1400" b="1" dirty="0" smtClean="0"/>
              <a:t>objets connectés</a:t>
            </a: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549" y="1708260"/>
            <a:ext cx="2816557" cy="39600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06" y="1708260"/>
            <a:ext cx="2628184" cy="147835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26" name="Picture 2" descr="https://dane.ac-bordeaux.fr/robotique/wp-content/uploads/sites/7/2021/02/ArcadeMakecode-1024x5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24" y="3959468"/>
            <a:ext cx="3934289" cy="19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 et centres d’intérêts – 4ème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318054"/>
            <a:ext cx="4145500" cy="3777622"/>
          </a:xfrm>
        </p:spPr>
        <p:txBody>
          <a:bodyPr/>
          <a:lstStyle/>
          <a:p>
            <a:r>
              <a:rPr lang="fr-FR" b="1" dirty="0" smtClean="0"/>
              <a:t>Projet « La maison domotique »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>
                <a:solidFill>
                  <a:schemeClr val="bg2"/>
                </a:solidFill>
              </a:rPr>
              <a:t>4</a:t>
            </a:r>
            <a:r>
              <a:rPr lang="fr-FR" sz="1400" b="1" dirty="0" smtClean="0">
                <a:solidFill>
                  <a:schemeClr val="bg2"/>
                </a:solidFill>
              </a:rPr>
              <a:t>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281333" y="3830026"/>
            <a:ext cx="4680272" cy="136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Projet </a:t>
            </a:r>
            <a:r>
              <a:rPr lang="fr-FR" sz="1600" b="1" dirty="0" smtClean="0"/>
              <a:t>« Le robot au service de l’Homme »</a:t>
            </a:r>
            <a:endParaRPr lang="fr-FR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2712702" y="4792363"/>
            <a:ext cx="43360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Répondre aux problématiques </a:t>
            </a:r>
            <a:r>
              <a:rPr lang="fr-FR" sz="1400" dirty="0" smtClean="0"/>
              <a:t>de domotique d’un propriétaire de logement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Imaginer</a:t>
            </a:r>
            <a:r>
              <a:rPr lang="fr-FR" sz="1400" dirty="0" smtClean="0"/>
              <a:t> la </a:t>
            </a:r>
            <a:r>
              <a:rPr lang="fr-FR" sz="1400" b="1" dirty="0" smtClean="0"/>
              <a:t>domotique</a:t>
            </a:r>
            <a:r>
              <a:rPr lang="fr-FR" sz="1400" dirty="0" smtClean="0"/>
              <a:t> du logement</a:t>
            </a:r>
            <a:endParaRPr lang="fr-FR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7717261" y="6165411"/>
            <a:ext cx="4244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Adapter un robot </a:t>
            </a:r>
            <a:r>
              <a:rPr lang="fr-FR" sz="1400" dirty="0" smtClean="0"/>
              <a:t>pour rendre des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Modéliser </a:t>
            </a:r>
            <a:r>
              <a:rPr lang="fr-FR" sz="1400" dirty="0" smtClean="0"/>
              <a:t>et </a:t>
            </a:r>
            <a:r>
              <a:rPr lang="fr-FR" sz="1400" b="1" dirty="0" smtClean="0"/>
              <a:t>programmer</a:t>
            </a:r>
            <a:r>
              <a:rPr lang="fr-FR" sz="1400" dirty="0" smtClean="0"/>
              <a:t> un </a:t>
            </a:r>
            <a:r>
              <a:rPr lang="fr-FR" sz="1400" b="1" dirty="0" smtClean="0"/>
              <a:t>robot mobile</a:t>
            </a:r>
            <a:endParaRPr lang="fr-FR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712960" y="5466387"/>
            <a:ext cx="4335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Choisir </a:t>
            </a:r>
            <a:r>
              <a:rPr lang="fr-FR" sz="1400" dirty="0" smtClean="0"/>
              <a:t>des</a:t>
            </a:r>
            <a:r>
              <a:rPr lang="fr-FR" sz="1400" b="1" dirty="0" smtClean="0"/>
              <a:t> solutions techniques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Réaliser le prototype </a:t>
            </a:r>
            <a:r>
              <a:rPr lang="fr-FR" sz="1400" dirty="0" smtClean="0"/>
              <a:t>de la maison domotique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Programmer </a:t>
            </a:r>
            <a:r>
              <a:rPr lang="fr-FR" sz="1400" dirty="0" smtClean="0"/>
              <a:t>son fonctionnement </a:t>
            </a: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64" y="1820096"/>
            <a:ext cx="4507004" cy="28199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959" y="4288090"/>
            <a:ext cx="2114609" cy="182162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4261" y="4311680"/>
            <a:ext cx="2347632" cy="18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Compétences dans 4 thématiques </a:t>
            </a:r>
            <a:r>
              <a:rPr lang="fr-FR" sz="3200" dirty="0" smtClean="0"/>
              <a:t>- C4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318054"/>
            <a:ext cx="4009015" cy="2376616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Design, innovation et créativité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>
                <a:solidFill>
                  <a:schemeClr val="bg2"/>
                </a:solidFill>
              </a:rPr>
              <a:t>4</a:t>
            </a:r>
            <a:r>
              <a:rPr lang="fr-FR" sz="1400" b="1" dirty="0" smtClean="0">
                <a:solidFill>
                  <a:schemeClr val="bg2"/>
                </a:solidFill>
              </a:rPr>
              <a:t>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379671" y="1318054"/>
            <a:ext cx="4128654" cy="223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/>
              <a:t>Les objets techniques, les services et les changements induits dans notre société</a:t>
            </a:r>
            <a:endParaRPr lang="fr-FR" sz="1600" b="1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591957" y="4388613"/>
            <a:ext cx="4009015" cy="182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/>
              <a:t>La modélisation et la simulation des objets et systèmes techniques</a:t>
            </a:r>
            <a:endParaRPr lang="fr-FR" sz="1600" b="1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7375958" y="4076967"/>
            <a:ext cx="4128654" cy="223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/>
              <a:t>L’informatique et la programmation</a:t>
            </a:r>
            <a:endParaRPr lang="fr-FR" sz="1600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655526"/>
            <a:ext cx="4011760" cy="246069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922" y="4910477"/>
            <a:ext cx="4255082" cy="172446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808" y="2101579"/>
            <a:ext cx="1994966" cy="18749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2203" y="2054369"/>
            <a:ext cx="1969337" cy="19693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446" y="4499628"/>
            <a:ext cx="2810094" cy="20488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927" y="4516709"/>
            <a:ext cx="1349045" cy="8979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9959" y="5528175"/>
            <a:ext cx="1226013" cy="7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Méthodes de travail et matériels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318054"/>
            <a:ext cx="4009015" cy="2376616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Méthodes de travail – 3 démarches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>
                <a:solidFill>
                  <a:schemeClr val="bg2"/>
                </a:solidFill>
              </a:rPr>
              <a:t>4</a:t>
            </a:r>
            <a:r>
              <a:rPr lang="fr-FR" sz="1400" b="1" dirty="0" smtClean="0">
                <a:solidFill>
                  <a:schemeClr val="bg2"/>
                </a:solidFill>
              </a:rPr>
              <a:t>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92925" y="4638964"/>
            <a:ext cx="4128654" cy="2863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/>
              <a:t>Organisation des séances</a:t>
            </a:r>
            <a:endParaRPr lang="fr-FR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2592925" y="4986340"/>
            <a:ext cx="920775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u="sng" dirty="0"/>
              <a:t>Rythme de travail </a:t>
            </a:r>
            <a:r>
              <a:rPr lang="fr-FR" sz="1400" dirty="0"/>
              <a:t>: Successions de séances problèmes sur </a:t>
            </a:r>
            <a:r>
              <a:rPr lang="fr-FR" sz="1400" dirty="0" smtClean="0"/>
              <a:t>4 </a:t>
            </a:r>
            <a:r>
              <a:rPr lang="fr-FR" sz="1400" dirty="0"/>
              <a:t>à 5 semaines, puis synthèse des </a:t>
            </a:r>
            <a:r>
              <a:rPr lang="fr-FR" sz="1400" dirty="0" smtClean="0"/>
              <a:t>compétences et connaissances développées, </a:t>
            </a:r>
            <a:r>
              <a:rPr lang="fr-FR" sz="1400" dirty="0"/>
              <a:t>puis évaluations.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u="sng" dirty="0" smtClean="0"/>
              <a:t>Séance </a:t>
            </a:r>
            <a:r>
              <a:rPr lang="fr-FR" sz="1400" u="sng" dirty="0"/>
              <a:t>type </a:t>
            </a:r>
            <a:r>
              <a:rPr lang="fr-FR" sz="1400" dirty="0"/>
              <a:t>: </a:t>
            </a:r>
            <a:r>
              <a:rPr lang="fr-FR" sz="1300" dirty="0" smtClean="0"/>
              <a:t>Découverte d’un problème, rédaction du problème, choix des idées pour y répondre, activités de recherches/expérimentations/fabrications, synthèse et structuration des connaissances. </a:t>
            </a:r>
            <a:endParaRPr lang="fr-FR" sz="1300" dirty="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2592925" y="5940447"/>
            <a:ext cx="8795761" cy="810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/>
              <a:t>Matériel de technologie</a:t>
            </a:r>
            <a:endParaRPr lang="fr-FR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2894898" y="6221092"/>
            <a:ext cx="9047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Cahier numérique + porte-vues + affaires classiques du collégien (crayons, règle, surligneur …)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82" y="1665272"/>
            <a:ext cx="7029772" cy="28660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7067" y="1665272"/>
            <a:ext cx="1761066" cy="1077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078133" y="1665272"/>
            <a:ext cx="1761066" cy="1077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820894" y="1674655"/>
            <a:ext cx="1761066" cy="1077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6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7" grpId="0"/>
      <p:bldP spid="19" grpId="0"/>
      <p:bldP spid="20" grpId="0"/>
      <p:bldP spid="7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32834" y="1291256"/>
            <a:ext cx="4009015" cy="495980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Exemple d’évaluation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>
                <a:solidFill>
                  <a:schemeClr val="bg2"/>
                </a:solidFill>
              </a:rPr>
              <a:t>4</a:t>
            </a:r>
            <a:r>
              <a:rPr lang="fr-FR" sz="1400" b="1" dirty="0" smtClean="0">
                <a:solidFill>
                  <a:schemeClr val="bg2"/>
                </a:solidFill>
              </a:rPr>
              <a:t>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4756" y="4543674"/>
            <a:ext cx="4633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Evaluations </a:t>
            </a:r>
            <a:r>
              <a:rPr lang="fr-FR" sz="1400" dirty="0"/>
              <a:t>des </a:t>
            </a:r>
            <a:r>
              <a:rPr lang="fr-FR" sz="1400" b="1" dirty="0"/>
              <a:t>compétences</a:t>
            </a:r>
            <a:r>
              <a:rPr lang="fr-FR" sz="1400" dirty="0"/>
              <a:t> et </a:t>
            </a:r>
            <a:r>
              <a:rPr lang="fr-FR" sz="1400" b="1" dirty="0"/>
              <a:t>connaissances</a:t>
            </a:r>
            <a:r>
              <a:rPr lang="fr-FR" sz="1400" dirty="0"/>
              <a:t> de </a:t>
            </a:r>
            <a:r>
              <a:rPr lang="fr-FR" sz="1400" b="1" dirty="0" smtClean="0"/>
              <a:t>Technologie (niveaux 1 à 4)</a:t>
            </a:r>
            <a:endParaRPr lang="fr-FR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Evaluations intégrées dans le </a:t>
            </a:r>
            <a:r>
              <a:rPr lang="fr-FR" sz="1400" b="1" dirty="0"/>
              <a:t>socle commun de connaissances, de compétences et de </a:t>
            </a:r>
            <a:r>
              <a:rPr lang="fr-FR" sz="1400" b="1" dirty="0" smtClean="0"/>
              <a:t>culture</a:t>
            </a:r>
            <a:endParaRPr lang="fr-FR" sz="1400" b="1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2630162" y="1264555"/>
            <a:ext cx="4418605" cy="346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/>
              <a:t>Evaluations </a:t>
            </a:r>
            <a:r>
              <a:rPr lang="fr-FR" sz="1200" b="1" dirty="0" smtClean="0"/>
              <a:t>(grille de compétences)</a:t>
            </a:r>
            <a:endParaRPr lang="fr-FR" sz="1200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162" y="1719845"/>
            <a:ext cx="4577870" cy="277123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444888" y="5690944"/>
            <a:ext cx="9207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u="sng" dirty="0" smtClean="0"/>
              <a:t>NB - Classe intégrée dans le cycle 4 </a:t>
            </a:r>
            <a:r>
              <a:rPr lang="fr-FR" sz="1400" dirty="0" smtClean="0"/>
              <a:t>: La classe de 4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fait partie de tout le cycle 4 du collège et donc une partie des compétences du cycle 4 y sont travaillées. </a:t>
            </a:r>
          </a:p>
          <a:p>
            <a:pPr algn="just"/>
            <a:r>
              <a:rPr lang="fr-FR" sz="1400" dirty="0" smtClean="0"/>
              <a:t>Les compétences de 4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sont présentes dans les </a:t>
            </a:r>
            <a:r>
              <a:rPr lang="fr-FR" sz="1400" u="sng" dirty="0" smtClean="0"/>
              <a:t>épreuves du </a:t>
            </a:r>
            <a:r>
              <a:rPr lang="fr-FR" sz="1400" dirty="0" smtClean="0">
                <a:hlinkClick r:id="rId3"/>
              </a:rPr>
              <a:t>Diplôme National du Brevet de fin de 3ème</a:t>
            </a:r>
            <a:endParaRPr lang="fr-FR" sz="1400" dirty="0"/>
          </a:p>
        </p:txBody>
      </p:sp>
      <p:pic>
        <p:nvPicPr>
          <p:cNvPr id="1026" name="Picture 2" descr="https://ent2d.ac-bordeaux.fr/disciplines/sti-college/wp-content/uploads/sites/63/2019/02/Exemple-Evaluation-Sommative-5eme-213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45" y="1719845"/>
            <a:ext cx="2747113" cy="386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Brin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449</Words>
  <Application>Microsoft Office PowerPoint</Application>
  <PresentationFormat>Grand écran</PresentationFormat>
  <Paragraphs>55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Brin</vt:lpstr>
      <vt:lpstr>Technologie 4ème</vt:lpstr>
      <vt:lpstr>Réussir en Technologie</vt:lpstr>
      <vt:lpstr>Projets et centres d’intérêts – 4ème</vt:lpstr>
      <vt:lpstr>Projets et centres d’intérêts – 4ème</vt:lpstr>
      <vt:lpstr>Compétences dans 4 thématiques - C4</vt:lpstr>
      <vt:lpstr>Méthodes de travail et matériels</vt:lpstr>
      <vt:lpstr>Evaluations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5ème</dc:title>
  <dc:creator>Christophe D</dc:creator>
  <cp:lastModifiedBy>Christophe D</cp:lastModifiedBy>
  <cp:revision>46</cp:revision>
  <dcterms:created xsi:type="dcterms:W3CDTF">2016-09-01T12:53:51Z</dcterms:created>
  <dcterms:modified xsi:type="dcterms:W3CDTF">2021-08-30T10:54:59Z</dcterms:modified>
</cp:coreProperties>
</file>